
<file path=[Content_Types].xml><?xml version="1.0" encoding="utf-8"?>
<Types xmlns="http://schemas.openxmlformats.org/package/2006/content-types">
  <Default Extension="png" ContentType="image/png"/>
  <Default Extension="bmp" ContentType="image/bmp"/>
  <Default Extension="pdf" ContentType="application/pdf"/>
  <Default Extension="rels" ContentType="application/vnd.openxmlformats-package.relationships+xml"/>
  <Default Extension="jpeg" ContentType="image/jpg"/>
  <Default Extension="mov" ContentType="application/movie"/>
  <Default Extension="xml" ContentType="application/xml"/>
  <Default Extension="gif" ContentType="image/gif"/>
  <Default Extension="tif" ContentType="image/tif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3" Type="http://schemas.openxmlformats.org/officeDocument/2006/relationships/commentAuthors" Target="commentAuthors.xml"/><Relationship Id="rId7" Type="http://schemas.openxmlformats.org/officeDocument/2006/relationships/notesMaster" Target="notesMasters/notesMaster1.xml"/><Relationship Id="rId12" Type="http://schemas.openxmlformats.org/officeDocument/2006/relationships/slide" Target="slides/slide5.xml"/><Relationship Id="rId2" Type="http://schemas.openxmlformats.org/officeDocument/2006/relationships/viewProps" Target="viewProps.xml"/><Relationship Id="rId16" Type="http://schemas.openxmlformats.org/officeDocument/2006/relationships/customXml" Target="../customXml/item3.xml"/><Relationship Id="rId1" Type="http://schemas.openxmlformats.org/officeDocument/2006/relationships/presProps" Target="presProps.xml"/><Relationship Id="rId6" Type="http://schemas.openxmlformats.org/officeDocument/2006/relationships/theme" Target="theme/theme1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customXml" Target="../customXml/item2.xml"/><Relationship Id="rId10" Type="http://schemas.openxmlformats.org/officeDocument/2006/relationships/slide" Target="slides/slide3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4" Type="http://schemas.openxmlformats.org/officeDocument/2006/relationships/customXml" Target="../customXml/item1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4" name="Shape 27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/>
          <p:nvPr>
            <p:ph type="title"/>
          </p:nvPr>
        </p:nvSpPr>
        <p:spPr>
          <a:xfrm>
            <a:off x="1298959" y="401653"/>
            <a:ext cx="9538760" cy="2657742"/>
          </a:xfrm>
          <a:prstGeom prst="rect">
            <a:avLst/>
          </a:prstGeom>
        </p:spPr>
        <p:txBody>
          <a:bodyPr anchor="b"/>
          <a:lstStyle>
            <a:lvl1pPr>
              <a:def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half" idx="1"/>
          </p:nvPr>
        </p:nvSpPr>
        <p:spPr>
          <a:xfrm>
            <a:off x="1298959" y="3798606"/>
            <a:ext cx="9538760" cy="180209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FontTx/>
              <a:buNone/>
              <a:defRPr sz="3600"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FontTx/>
              <a:buNone/>
              <a:defRPr sz="3600"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FontTx/>
              <a:buNone/>
              <a:defRPr sz="3600"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FontTx/>
              <a:buNone/>
              <a:defRPr sz="3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4" name="Title Text"/>
          <p:cNvSpPr txBox="1"/>
          <p:nvPr>
            <p:ph type="title"/>
          </p:nvPr>
        </p:nvSpPr>
        <p:spPr>
          <a:xfrm>
            <a:off x="1233443" y="1"/>
            <a:ext cx="9144001" cy="1600201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5" name="Body Level One…"/>
          <p:cNvSpPr txBox="1"/>
          <p:nvPr>
            <p:ph type="body" idx="1"/>
          </p:nvPr>
        </p:nvSpPr>
        <p:spPr>
          <a:xfrm>
            <a:off x="1233441" y="2100943"/>
            <a:ext cx="9625058" cy="380109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FontTx/>
              <a:buNone/>
              <a:defRPr sz="3200"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FontTx/>
              <a:buNone/>
              <a:defRPr sz="3200"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FontTx/>
              <a:buNone/>
              <a:defRPr sz="3200"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FontTx/>
              <a:buNone/>
              <a:defRPr sz="32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5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15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5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6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5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6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Text Placeholder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65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74" name="Picture Placeholder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75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6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Title Text"/>
          <p:cNvSpPr txBox="1"/>
          <p:nvPr>
            <p:ph type="title"/>
          </p:nvPr>
        </p:nvSpPr>
        <p:spPr>
          <a:xfrm>
            <a:off x="914400" y="3645024"/>
            <a:ext cx="10363200" cy="819522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b="1" sz="33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86" name="Body Level One…"/>
          <p:cNvSpPr txBox="1"/>
          <p:nvPr>
            <p:ph type="body" sz="quarter" idx="1"/>
          </p:nvPr>
        </p:nvSpPr>
        <p:spPr>
          <a:xfrm>
            <a:off x="1828800" y="4509120"/>
            <a:ext cx="8534400" cy="504057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9898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indent="457200" algn="ctr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9898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indent="914400" algn="ctr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9898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indent="1371600" algn="ctr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9898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indent="1828800" algn="ctr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9898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half" idx="1"/>
          </p:nvPr>
        </p:nvSpPr>
        <p:spPr>
          <a:xfrm>
            <a:off x="838200" y="3837061"/>
            <a:ext cx="10515600" cy="233990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Title Text"/>
          <p:cNvSpPr txBox="1"/>
          <p:nvPr>
            <p:ph type="title"/>
          </p:nvPr>
        </p:nvSpPr>
        <p:spPr>
          <a:xfrm>
            <a:off x="911424" y="692695"/>
            <a:ext cx="10369153" cy="57606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 sz="3600">
                <a:solidFill>
                  <a:srgbClr val="AA005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6" name="Body Level One…"/>
          <p:cNvSpPr txBox="1"/>
          <p:nvPr>
            <p:ph type="body" idx="1"/>
          </p:nvPr>
        </p:nvSpPr>
        <p:spPr>
          <a:xfrm>
            <a:off x="911424" y="1600200"/>
            <a:ext cx="10369153" cy="452596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50000"/>
              </a:lnSpc>
              <a:spcBef>
                <a:spcPts val="600"/>
              </a:spcBef>
              <a:defRPr>
                <a:latin typeface="Arial"/>
                <a:ea typeface="Arial"/>
                <a:cs typeface="Arial"/>
                <a:sym typeface="Arial"/>
              </a:defRPr>
            </a:lvl1pPr>
            <a:lvl2pPr marL="790575" indent="-333375">
              <a:lnSpc>
                <a:spcPct val="150000"/>
              </a:lnSpc>
              <a:spcBef>
                <a:spcPts val="600"/>
              </a:spcBef>
              <a:buChar char="–"/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lnSpc>
                <a:spcPct val="150000"/>
              </a:lnSpc>
              <a:spcBef>
                <a:spcPts val="600"/>
              </a:spcBef>
              <a:defRPr>
                <a:latin typeface="Arial"/>
                <a:ea typeface="Arial"/>
                <a:cs typeface="Arial"/>
                <a:sym typeface="Arial"/>
              </a:defRPr>
            </a:lvl3pPr>
            <a:lvl4pPr marL="1771650" indent="-400050">
              <a:lnSpc>
                <a:spcPct val="150000"/>
              </a:lnSpc>
              <a:spcBef>
                <a:spcPts val="600"/>
              </a:spcBef>
              <a:buChar char="–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indent="-457200">
              <a:lnSpc>
                <a:spcPct val="150000"/>
              </a:lnSpc>
              <a:spcBef>
                <a:spcPts val="600"/>
              </a:spcBef>
              <a:buChar char="»"/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Title Text"/>
          <p:cNvSpPr txBox="1"/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b="1" cap="all" sz="28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06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1800">
                <a:solidFill>
                  <a:srgbClr val="888888"/>
                </a:solidFill>
                <a:latin typeface="Museo Slab 500"/>
                <a:ea typeface="Museo Slab 500"/>
                <a:cs typeface="Museo Slab 500"/>
                <a:sym typeface="Museo Slab 500"/>
              </a:defRPr>
            </a:lvl1pPr>
            <a:lvl2pPr marL="0" indent="4572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1800">
                <a:solidFill>
                  <a:srgbClr val="888888"/>
                </a:solidFill>
                <a:latin typeface="Museo Slab 500"/>
                <a:ea typeface="Museo Slab 500"/>
                <a:cs typeface="Museo Slab 500"/>
                <a:sym typeface="Museo Slab 500"/>
              </a:defRPr>
            </a:lvl2pPr>
            <a:lvl3pPr marL="0" indent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1800">
                <a:solidFill>
                  <a:srgbClr val="888888"/>
                </a:solidFill>
                <a:latin typeface="Museo Slab 500"/>
                <a:ea typeface="Museo Slab 500"/>
                <a:cs typeface="Museo Slab 500"/>
                <a:sym typeface="Museo Slab 500"/>
              </a:defRPr>
            </a:lvl3pPr>
            <a:lvl4pPr marL="0" indent="13716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1800">
                <a:solidFill>
                  <a:srgbClr val="888888"/>
                </a:solidFill>
                <a:latin typeface="Museo Slab 500"/>
                <a:ea typeface="Museo Slab 500"/>
                <a:cs typeface="Museo Slab 500"/>
                <a:sym typeface="Museo Slab 500"/>
              </a:defRPr>
            </a:lvl4pPr>
            <a:lvl5pPr marL="0" indent="18288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1800">
                <a:solidFill>
                  <a:srgbClr val="888888"/>
                </a:solidFill>
                <a:latin typeface="Museo Slab 500"/>
                <a:ea typeface="Museo Slab 500"/>
                <a:cs typeface="Museo Slab 500"/>
                <a:sym typeface="Museo Slab 500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Title Text"/>
          <p:cNvSpPr txBox="1"/>
          <p:nvPr>
            <p:ph type="title"/>
          </p:nvPr>
        </p:nvSpPr>
        <p:spPr>
          <a:xfrm>
            <a:off x="911424" y="692695"/>
            <a:ext cx="10369153" cy="57606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 sz="36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16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defRPr>
                <a:latin typeface="Museo Slab 500"/>
                <a:ea typeface="Museo Slab 500"/>
                <a:cs typeface="Museo Slab 500"/>
                <a:sym typeface="Museo Slab 500"/>
              </a:defRPr>
            </a:lvl1pPr>
            <a:lvl2pPr marL="790575" indent="-333375">
              <a:lnSpc>
                <a:spcPct val="100000"/>
              </a:lnSpc>
              <a:spcBef>
                <a:spcPts val="600"/>
              </a:spcBef>
              <a:buChar char="–"/>
              <a:defRPr>
                <a:latin typeface="Museo Slab 500"/>
                <a:ea typeface="Museo Slab 500"/>
                <a:cs typeface="Museo Slab 500"/>
                <a:sym typeface="Museo Slab 500"/>
              </a:defRPr>
            </a:lvl2pPr>
            <a:lvl3pPr>
              <a:lnSpc>
                <a:spcPct val="100000"/>
              </a:lnSpc>
              <a:spcBef>
                <a:spcPts val="600"/>
              </a:spcBef>
              <a:defRPr>
                <a:latin typeface="Museo Slab 500"/>
                <a:ea typeface="Museo Slab 500"/>
                <a:cs typeface="Museo Slab 500"/>
                <a:sym typeface="Museo Slab 500"/>
              </a:defRPr>
            </a:lvl3pPr>
            <a:lvl4pPr>
              <a:lnSpc>
                <a:spcPct val="100000"/>
              </a:lnSpc>
              <a:spcBef>
                <a:spcPts val="600"/>
              </a:spcBef>
              <a:buChar char="–"/>
              <a:defRPr>
                <a:latin typeface="Museo Slab 500"/>
                <a:ea typeface="Museo Slab 500"/>
                <a:cs typeface="Museo Slab 500"/>
                <a:sym typeface="Museo Slab 500"/>
              </a:defRPr>
            </a:lvl4pPr>
            <a:lvl5pPr>
              <a:lnSpc>
                <a:spcPct val="100000"/>
              </a:lnSpc>
              <a:spcBef>
                <a:spcPts val="600"/>
              </a:spcBef>
              <a:buChar char="»"/>
              <a:defRPr>
                <a:latin typeface="Museo Slab 500"/>
                <a:ea typeface="Museo Slab 500"/>
                <a:cs typeface="Museo Slab 500"/>
                <a:sym typeface="Museo Slab 500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5" name="Title Text"/>
          <p:cNvSpPr txBox="1"/>
          <p:nvPr>
            <p:ph type="title"/>
          </p:nvPr>
        </p:nvSpPr>
        <p:spPr>
          <a:xfrm>
            <a:off x="911424" y="692695"/>
            <a:ext cx="10369153" cy="57606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 sz="24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26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lvl1pPr>
            <a:lvl2pPr marL="0" indent="4572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lvl2pPr>
            <a:lvl3pPr marL="0" indent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lvl3pPr>
            <a:lvl4pPr marL="0" indent="13716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lvl4pPr>
            <a:lvl5pPr marL="0" indent="18288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7" name="Text Placeholder 4"/>
          <p:cNvSpPr/>
          <p:nvPr>
            <p:ph type="body" sz="quarter" idx="13"/>
          </p:nvPr>
        </p:nvSpPr>
        <p:spPr>
          <a:xfrm>
            <a:off x="6193368" y="1535112"/>
            <a:ext cx="5389034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b="1" sz="2400">
                <a:latin typeface="Museo Slab 500"/>
                <a:ea typeface="Museo Slab 500"/>
                <a:cs typeface="Museo Slab 500"/>
                <a:sym typeface="Museo Slab 500"/>
              </a:defRPr>
            </a:pPr>
          </a:p>
        </p:txBody>
      </p:sp>
      <p:sp>
        <p:nvSpPr>
          <p:cNvPr id="228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6" name="Title Text"/>
          <p:cNvSpPr txBox="1"/>
          <p:nvPr>
            <p:ph type="title"/>
          </p:nvPr>
        </p:nvSpPr>
        <p:spPr>
          <a:xfrm>
            <a:off x="911424" y="692695"/>
            <a:ext cx="10369153" cy="57606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 sz="24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3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5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Title Text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b="1" sz="20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54" name="Body Level One…"/>
          <p:cNvSpPr txBox="1"/>
          <p:nvPr>
            <p:ph type="body" idx="1"/>
          </p:nvPr>
        </p:nvSpPr>
        <p:spPr>
          <a:xfrm>
            <a:off x="4766733" y="273050"/>
            <a:ext cx="6815667" cy="585311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700"/>
              </a:spcBef>
              <a:defRPr sz="3200">
                <a:latin typeface="Museo Slab 500"/>
                <a:ea typeface="Museo Slab 500"/>
                <a:cs typeface="Museo Slab 500"/>
                <a:sym typeface="Museo Slab 500"/>
              </a:defRPr>
            </a:lvl1pPr>
            <a:lvl2pPr marL="783771" indent="-326571">
              <a:lnSpc>
                <a:spcPct val="100000"/>
              </a:lnSpc>
              <a:spcBef>
                <a:spcPts val="700"/>
              </a:spcBef>
              <a:buChar char="–"/>
              <a:defRPr sz="3200">
                <a:latin typeface="Museo Slab 500"/>
                <a:ea typeface="Museo Slab 500"/>
                <a:cs typeface="Museo Slab 500"/>
                <a:sym typeface="Museo Slab 500"/>
              </a:defRPr>
            </a:lvl2pPr>
            <a:lvl3pPr marL="1219200" indent="-304800">
              <a:lnSpc>
                <a:spcPct val="100000"/>
              </a:lnSpc>
              <a:spcBef>
                <a:spcPts val="700"/>
              </a:spcBef>
              <a:defRPr sz="3200">
                <a:latin typeface="Museo Slab 500"/>
                <a:ea typeface="Museo Slab 500"/>
                <a:cs typeface="Museo Slab 500"/>
                <a:sym typeface="Museo Slab 500"/>
              </a:defRPr>
            </a:lvl3pPr>
            <a:lvl4pPr marL="1737360" indent="-365760">
              <a:lnSpc>
                <a:spcPct val="100000"/>
              </a:lnSpc>
              <a:spcBef>
                <a:spcPts val="700"/>
              </a:spcBef>
              <a:buChar char="–"/>
              <a:defRPr sz="3200">
                <a:latin typeface="Museo Slab 500"/>
                <a:ea typeface="Museo Slab 500"/>
                <a:cs typeface="Museo Slab 500"/>
                <a:sym typeface="Museo Slab 500"/>
              </a:defRPr>
            </a:lvl4pPr>
            <a:lvl5pPr marL="2194560" indent="-365760">
              <a:lnSpc>
                <a:spcPct val="100000"/>
              </a:lnSpc>
              <a:spcBef>
                <a:spcPts val="700"/>
              </a:spcBef>
              <a:buChar char="»"/>
              <a:defRPr sz="3200">
                <a:latin typeface="Museo Slab 500"/>
                <a:ea typeface="Museo Slab 500"/>
                <a:cs typeface="Museo Slab 500"/>
                <a:sym typeface="Museo Slab 500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5" name="Text Placeholder 3"/>
          <p:cNvSpPr/>
          <p:nvPr>
            <p:ph type="body" sz="half" idx="13"/>
          </p:nvPr>
        </p:nvSpPr>
        <p:spPr>
          <a:xfrm>
            <a:off x="609600" y="1435101"/>
            <a:ext cx="4011085" cy="469106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pPr>
          </a:p>
        </p:txBody>
      </p:sp>
      <p:sp>
        <p:nvSpPr>
          <p:cNvPr id="256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Title Text"/>
          <p:cNvSpPr txBox="1"/>
          <p:nvPr>
            <p:ph type="title"/>
          </p:nvPr>
        </p:nvSpPr>
        <p:spPr>
          <a:xfrm>
            <a:off x="2389716" y="4800600"/>
            <a:ext cx="7315201" cy="566738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b="1" sz="2000">
                <a:solidFill>
                  <a:srgbClr val="AA005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65" name="Picture Placeholder 2"/>
          <p:cNvSpPr/>
          <p:nvPr>
            <p:ph type="pic" sz="half" idx="13"/>
          </p:nvPr>
        </p:nvSpPr>
        <p:spPr>
          <a:xfrm>
            <a:off x="2389716" y="612775"/>
            <a:ext cx="73152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66" name="Body Level One…"/>
          <p:cNvSpPr txBox="1"/>
          <p:nvPr>
            <p:ph type="body" sz="quarter" idx="1"/>
          </p:nvPr>
        </p:nvSpPr>
        <p:spPr>
          <a:xfrm>
            <a:off x="2389716" y="5367337"/>
            <a:ext cx="7315201" cy="804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lvl1pPr>
            <a:lvl2pPr marL="0" indent="4572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lvl2pPr>
            <a:lvl3pPr marL="0" indent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lvl3pPr>
            <a:lvl4pPr marL="0" indent="13716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lvl4pPr>
            <a:lvl5pPr marL="0" indent="18288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400">
                <a:latin typeface="Museo Slab 500"/>
                <a:ea typeface="Museo Slab 500"/>
                <a:cs typeface="Museo Slab 500"/>
                <a:sym typeface="Museo Slab 500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7" name="Slide Number"/>
          <p:cNvSpPr txBox="1"/>
          <p:nvPr>
            <p:ph type="sldNum" sz="quarter" idx="2"/>
          </p:nvPr>
        </p:nvSpPr>
        <p:spPr>
          <a:xfrm>
            <a:off x="11336997" y="6416994"/>
            <a:ext cx="245404" cy="243841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Text Placeholder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4" name="Picture Placeholder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24.xml"/><Relationship Id="rId27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6.xml"/><Relationship Id="rId29" Type="http://schemas.openxmlformats.org/officeDocument/2006/relationships/slideLayout" Target="../slideLayouts/slideLayout2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8610600" y="6356350"/>
            <a:ext cx="343903" cy="3581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/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3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4.jpe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40663">
              <a:defRPr sz="2349">
                <a:latin typeface="Arial"/>
                <a:ea typeface="Arial"/>
                <a:cs typeface="Arial"/>
                <a:sym typeface="Arial"/>
              </a:defRPr>
            </a:pPr>
            <a:r>
              <a:t>CUPE Trustee Training</a:t>
            </a:r>
            <a:br/>
            <a:r>
              <a:rPr sz="2754"/>
              <a:t>Actuarial Valuations Exercise</a:t>
            </a:r>
          </a:p>
        </p:txBody>
      </p:sp>
      <p:sp>
        <p:nvSpPr>
          <p:cNvPr id="277" name="Subtitle 2"/>
          <p:cNvSpPr txBox="1"/>
          <p:nvPr>
            <p:ph type="body" sz="quarter" idx="1"/>
          </p:nvPr>
        </p:nvSpPr>
        <p:spPr>
          <a:xfrm>
            <a:off x="1828800" y="4748815"/>
            <a:ext cx="8534400" cy="693196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defRPr sz="2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May 16, 2022</a:t>
            </a:r>
          </a:p>
        </p:txBody>
      </p:sp>
      <p:pic>
        <p:nvPicPr>
          <p:cNvPr id="27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62350" y="2023570"/>
            <a:ext cx="5067300" cy="71753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itle 1"/>
          <p:cNvSpPr txBox="1"/>
          <p:nvPr>
            <p:ph type="title"/>
          </p:nvPr>
        </p:nvSpPr>
        <p:spPr>
          <a:xfrm>
            <a:off x="911423" y="692695"/>
            <a:ext cx="10369154" cy="576066"/>
          </a:xfrm>
          <a:prstGeom prst="rect">
            <a:avLst/>
          </a:prstGeom>
        </p:spPr>
        <p:txBody>
          <a:bodyPr/>
          <a:lstStyle>
            <a:lvl1pPr algn="ctr" defTabSz="877823">
              <a:defRPr sz="3455"/>
            </a:lvl1pPr>
          </a:lstStyle>
          <a:p>
            <a:pPr/>
            <a:r>
              <a:t>Keys to a Valuation</a:t>
            </a:r>
          </a:p>
        </p:txBody>
      </p:sp>
      <p:sp>
        <p:nvSpPr>
          <p:cNvPr id="281" name="Content Placeholder 2"/>
          <p:cNvSpPr txBox="1"/>
          <p:nvPr>
            <p:ph type="body" idx="1"/>
          </p:nvPr>
        </p:nvSpPr>
        <p:spPr>
          <a:xfrm>
            <a:off x="911423" y="1463041"/>
            <a:ext cx="10369154" cy="4525964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Going Concern funding ratio (ie surplus vs deficiency)</a:t>
            </a:r>
          </a:p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Solvency funding ratio</a:t>
            </a:r>
          </a:p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Reconciliation of experience</a:t>
            </a:r>
          </a:p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Current service cost (or “normal cost”)</a:t>
            </a:r>
          </a:p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Special payment obligations</a:t>
            </a:r>
          </a:p>
          <a:p>
            <a:pPr marL="514350" indent="-514350">
              <a:lnSpc>
                <a:spcPct val="120000"/>
              </a:lnSpc>
              <a:spcBef>
                <a:spcPts val="400"/>
              </a:spcBef>
              <a:buFontTx/>
              <a:buAutoNum type="arabicPeriod" startAt="1"/>
              <a:defRPr sz="2000"/>
            </a:pPr>
            <a:r>
              <a:t>Actuarial assumptions</a:t>
            </a:r>
          </a:p>
        </p:txBody>
      </p:sp>
      <p:sp>
        <p:nvSpPr>
          <p:cNvPr id="282" name="TextBox 3"/>
          <p:cNvSpPr/>
          <p:nvPr/>
        </p:nvSpPr>
        <p:spPr>
          <a:xfrm>
            <a:off x="567891" y="6381550"/>
            <a:ext cx="3320715" cy="369333"/>
          </a:xfrm>
          <a:prstGeom prst="rect">
            <a:avLst/>
          </a:prstGeom>
          <a:solidFill>
            <a:srgbClr val="F6F7F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itle 1"/>
          <p:cNvSpPr txBox="1"/>
          <p:nvPr>
            <p:ph type="title"/>
          </p:nvPr>
        </p:nvSpPr>
        <p:spPr>
          <a:xfrm>
            <a:off x="911423" y="692695"/>
            <a:ext cx="10369154" cy="576066"/>
          </a:xfrm>
          <a:prstGeom prst="rect">
            <a:avLst/>
          </a:prstGeom>
        </p:spPr>
        <p:txBody>
          <a:bodyPr/>
          <a:lstStyle>
            <a:lvl1pPr algn="ctr" defTabSz="877823">
              <a:defRPr sz="3455"/>
            </a:lvl1pPr>
          </a:lstStyle>
          <a:p>
            <a:pPr/>
            <a:r>
              <a:t>Discount Rates</a:t>
            </a:r>
          </a:p>
        </p:txBody>
      </p:sp>
      <p:sp>
        <p:nvSpPr>
          <p:cNvPr id="285" name="Content Placeholder 2"/>
          <p:cNvSpPr txBox="1"/>
          <p:nvPr>
            <p:ph type="body" idx="1"/>
          </p:nvPr>
        </p:nvSpPr>
        <p:spPr>
          <a:xfrm>
            <a:off x="911423" y="1562173"/>
            <a:ext cx="10369154" cy="45259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Begins with an assumption about future investment returns</a:t>
            </a:r>
          </a:p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Can then incorporate other elements: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Provision for ‘adverse deviation’ (Pfad)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Expenses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Gains from ‘active investment management’ or ‘diversification’</a:t>
            </a:r>
          </a:p>
          <a:p>
            <a:pPr marL="210552" indent="-210552">
              <a:lnSpc>
                <a:spcPct val="120000"/>
              </a:lnSpc>
              <a:spcBef>
                <a:spcPts val="500"/>
              </a:spcBef>
              <a:buFontTx/>
              <a:defRPr sz="2100"/>
            </a:pPr>
            <a:r>
              <a:t>Lower discount rate = higher ongoing pension cost, and </a:t>
            </a:r>
            <a:r>
              <a:rPr b="1"/>
              <a:t>highly sensitive</a:t>
            </a:r>
            <a:endParaRPr b="1"/>
          </a:p>
          <a:p>
            <a:pPr marL="210552" indent="-210552">
              <a:lnSpc>
                <a:spcPct val="120000"/>
              </a:lnSpc>
              <a:spcBef>
                <a:spcPts val="500"/>
              </a:spcBef>
              <a:buFontTx/>
              <a:defRPr sz="2100"/>
            </a:pPr>
            <a:r>
              <a:t>Common range of going concern discount rates currently 5% to 6.15%</a:t>
            </a:r>
          </a:p>
        </p:txBody>
      </p:sp>
      <p:sp>
        <p:nvSpPr>
          <p:cNvPr id="286" name="Slide Number Placeholder 3"/>
          <p:cNvSpPr txBox="1"/>
          <p:nvPr>
            <p:ph type="sldNum" sz="quarter" idx="4294967295"/>
          </p:nvPr>
        </p:nvSpPr>
        <p:spPr>
          <a:xfrm>
            <a:off x="11407628" y="6416994"/>
            <a:ext cx="174773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87" name="TextBox 4"/>
          <p:cNvSpPr/>
          <p:nvPr/>
        </p:nvSpPr>
        <p:spPr>
          <a:xfrm>
            <a:off x="567891" y="6381550"/>
            <a:ext cx="3320715" cy="369333"/>
          </a:xfrm>
          <a:prstGeom prst="rect">
            <a:avLst/>
          </a:prstGeom>
          <a:solidFill>
            <a:srgbClr val="F6F7F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itle 1"/>
          <p:cNvSpPr txBox="1"/>
          <p:nvPr>
            <p:ph type="title"/>
          </p:nvPr>
        </p:nvSpPr>
        <p:spPr>
          <a:xfrm>
            <a:off x="911423" y="692695"/>
            <a:ext cx="10369154" cy="576066"/>
          </a:xfrm>
          <a:prstGeom prst="rect">
            <a:avLst/>
          </a:prstGeom>
        </p:spPr>
        <p:txBody>
          <a:bodyPr/>
          <a:lstStyle>
            <a:lvl1pPr algn="ctr" defTabSz="877823">
              <a:defRPr sz="3455"/>
            </a:lvl1pPr>
          </a:lstStyle>
          <a:p>
            <a:pPr/>
            <a:r>
              <a:t>Challenging assumptions exercise</a:t>
            </a:r>
          </a:p>
        </p:txBody>
      </p:sp>
      <p:sp>
        <p:nvSpPr>
          <p:cNvPr id="290" name="Content Placeholder 2"/>
          <p:cNvSpPr txBox="1"/>
          <p:nvPr>
            <p:ph type="body" idx="1"/>
          </p:nvPr>
        </p:nvSpPr>
        <p:spPr>
          <a:xfrm>
            <a:off x="911423" y="1562173"/>
            <a:ext cx="10369154" cy="45259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Review December 31, 2015 CCRL valuation report, with particular focus on:</a:t>
            </a:r>
          </a:p>
          <a:p>
            <a:pPr lvl="1" marL="800100" indent="-342900">
              <a:lnSpc>
                <a:spcPct val="120000"/>
              </a:lnSpc>
              <a:spcBef>
                <a:spcPts val="500"/>
              </a:spcBef>
              <a:buChar char="•"/>
              <a:defRPr sz="2100"/>
            </a:pPr>
            <a:r>
              <a:t>Summary of Results page</a:t>
            </a:r>
          </a:p>
          <a:p>
            <a:pPr lvl="1" marL="800100" indent="-342900">
              <a:lnSpc>
                <a:spcPct val="120000"/>
              </a:lnSpc>
              <a:spcBef>
                <a:spcPts val="500"/>
              </a:spcBef>
              <a:buChar char="•"/>
              <a:defRPr sz="2100"/>
            </a:pPr>
            <a:r>
              <a:t>Going Concern results</a:t>
            </a:r>
          </a:p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Move to Breakout Groups — Each group to answer the following questions: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What are the employer contribution obligations after the 2015 report, either in dollar terms or as a percentage of payroll?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What was the impact of the change to the discount rate on a) the current service cost; and b) the going concern funded ratio?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How is the employer likely to respond to this valuation report?</a:t>
            </a:r>
          </a:p>
          <a:p>
            <a:pPr marL="210552" indent="-210552">
              <a:lnSpc>
                <a:spcPct val="120000"/>
              </a:lnSpc>
              <a:spcBef>
                <a:spcPts val="500"/>
              </a:spcBef>
              <a:buFontTx/>
              <a:defRPr sz="2100"/>
            </a:pPr>
            <a:r>
              <a:t>Walk through the results of the 2017 valuation report </a:t>
            </a:r>
          </a:p>
        </p:txBody>
      </p:sp>
      <p:sp>
        <p:nvSpPr>
          <p:cNvPr id="291" name="Slide Number Placeholder 3"/>
          <p:cNvSpPr txBox="1"/>
          <p:nvPr>
            <p:ph type="sldNum" sz="quarter" idx="4294967295"/>
          </p:nvPr>
        </p:nvSpPr>
        <p:spPr>
          <a:xfrm>
            <a:off x="11407628" y="6416994"/>
            <a:ext cx="174773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2" name="TextBox 4"/>
          <p:cNvSpPr/>
          <p:nvPr/>
        </p:nvSpPr>
        <p:spPr>
          <a:xfrm>
            <a:off x="567891" y="6381550"/>
            <a:ext cx="3320715" cy="369333"/>
          </a:xfrm>
          <a:prstGeom prst="rect">
            <a:avLst/>
          </a:prstGeom>
          <a:solidFill>
            <a:srgbClr val="F6F7F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itle 1"/>
          <p:cNvSpPr txBox="1"/>
          <p:nvPr>
            <p:ph type="title"/>
          </p:nvPr>
        </p:nvSpPr>
        <p:spPr>
          <a:xfrm>
            <a:off x="911423" y="692695"/>
            <a:ext cx="10369154" cy="576066"/>
          </a:xfrm>
          <a:prstGeom prst="rect">
            <a:avLst/>
          </a:prstGeom>
        </p:spPr>
        <p:txBody>
          <a:bodyPr/>
          <a:lstStyle>
            <a:lvl1pPr algn="ctr" defTabSz="877823">
              <a:defRPr sz="3455"/>
            </a:lvl1pPr>
          </a:lstStyle>
          <a:p>
            <a:pPr/>
            <a:r>
              <a:t>Lessons from the exercise</a:t>
            </a:r>
          </a:p>
        </p:txBody>
      </p:sp>
      <p:sp>
        <p:nvSpPr>
          <p:cNvPr id="295" name="Content Placeholder 2"/>
          <p:cNvSpPr txBox="1"/>
          <p:nvPr>
            <p:ph type="body" idx="1"/>
          </p:nvPr>
        </p:nvSpPr>
        <p:spPr>
          <a:xfrm>
            <a:off x="911423" y="1562173"/>
            <a:ext cx="10369154" cy="45259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Review December 31, 2015 CCRL valuation report, with particular focus on:</a:t>
            </a:r>
          </a:p>
          <a:p>
            <a:pPr lvl="1" marL="800100" indent="-342900">
              <a:lnSpc>
                <a:spcPct val="120000"/>
              </a:lnSpc>
              <a:spcBef>
                <a:spcPts val="500"/>
              </a:spcBef>
              <a:buChar char="•"/>
              <a:defRPr sz="2100"/>
            </a:pPr>
            <a:r>
              <a:t>Summary of Results page</a:t>
            </a:r>
          </a:p>
          <a:p>
            <a:pPr lvl="1" marL="800100" indent="-342900">
              <a:lnSpc>
                <a:spcPct val="120000"/>
              </a:lnSpc>
              <a:spcBef>
                <a:spcPts val="500"/>
              </a:spcBef>
              <a:buChar char="•"/>
              <a:defRPr sz="2100"/>
            </a:pPr>
            <a:r>
              <a:t>Going Concern results</a:t>
            </a:r>
          </a:p>
          <a:p>
            <a:pPr>
              <a:lnSpc>
                <a:spcPct val="120000"/>
              </a:lnSpc>
              <a:spcBef>
                <a:spcPts val="500"/>
              </a:spcBef>
              <a:defRPr sz="2100"/>
            </a:pPr>
            <a:r>
              <a:t>Move to Breakout Groups — Each group to prepare answers to the following questions: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What are the employer contribution obligations after the 2015 report, either in dollar terms or as a percentage of payroll?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What was the impact of the change to the discount rate on a) the current service cost; and b) the going concern funded ratio?</a:t>
            </a:r>
          </a:p>
          <a:p>
            <a:pPr lvl="1" marL="788736" indent="-280736">
              <a:lnSpc>
                <a:spcPct val="120000"/>
              </a:lnSpc>
              <a:spcBef>
                <a:spcPts val="500"/>
              </a:spcBef>
              <a:buFontTx/>
              <a:buAutoNum type="arabicPeriod" startAt="1"/>
              <a:defRPr sz="2100"/>
            </a:pPr>
            <a:r>
              <a:t>How is the employer likely to respond to this valuation report?</a:t>
            </a:r>
          </a:p>
          <a:p>
            <a:pPr marL="210552" indent="-210552">
              <a:lnSpc>
                <a:spcPct val="120000"/>
              </a:lnSpc>
              <a:spcBef>
                <a:spcPts val="500"/>
              </a:spcBef>
              <a:buFontTx/>
              <a:defRPr sz="2100"/>
            </a:pPr>
            <a:r>
              <a:t>Walk through the results of the 2017 valuation report </a:t>
            </a:r>
          </a:p>
        </p:txBody>
      </p:sp>
      <p:sp>
        <p:nvSpPr>
          <p:cNvPr id="296" name="Slide Number Placeholder 3"/>
          <p:cNvSpPr txBox="1"/>
          <p:nvPr>
            <p:ph type="sldNum" sz="quarter" idx="4294967295"/>
          </p:nvPr>
        </p:nvSpPr>
        <p:spPr>
          <a:xfrm>
            <a:off x="11407628" y="6416994"/>
            <a:ext cx="174773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algn="r">
              <a:defRPr sz="1000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7" name="TextBox 4"/>
          <p:cNvSpPr/>
          <p:nvPr/>
        </p:nvSpPr>
        <p:spPr>
          <a:xfrm>
            <a:off x="567891" y="6381550"/>
            <a:ext cx="3320715" cy="369333"/>
          </a:xfrm>
          <a:prstGeom prst="rect">
            <a:avLst/>
          </a:prstGeom>
          <a:solidFill>
            <a:srgbClr val="F6F7F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itle 1"/>
          <p:cNvSpPr txBox="1"/>
          <p:nvPr>
            <p:ph type="title"/>
          </p:nvPr>
        </p:nvSpPr>
        <p:spPr>
          <a:xfrm>
            <a:off x="911423" y="692695"/>
            <a:ext cx="10369154" cy="576066"/>
          </a:xfrm>
          <a:prstGeom prst="rect">
            <a:avLst/>
          </a:prstGeom>
        </p:spPr>
        <p:txBody>
          <a:bodyPr/>
          <a:lstStyle>
            <a:lvl1pPr algn="ctr" defTabSz="877823">
              <a:defRPr sz="3455"/>
            </a:lvl1pPr>
          </a:lstStyle>
          <a:p>
            <a:pPr/>
            <a:r>
              <a:t>Breakdown of DB Plan Cost</a:t>
            </a:r>
          </a:p>
        </p:txBody>
      </p:sp>
      <p:pic>
        <p:nvPicPr>
          <p:cNvPr id="300" name="image1.jpeg" descr="image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1424" y="1453897"/>
            <a:ext cx="3093649" cy="2953512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Text Box 10"/>
          <p:cNvSpPr txBox="1"/>
          <p:nvPr/>
        </p:nvSpPr>
        <p:spPr>
          <a:xfrm>
            <a:off x="3493008" y="1588800"/>
            <a:ext cx="2602993" cy="1367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600"/>
              </a:spcBef>
              <a:tabLst>
                <a:tab pos="165100" algn="l"/>
              </a:tabLst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Indexation 100% of CPI</a:t>
            </a:r>
          </a:p>
          <a:p>
            <a:pPr>
              <a:spcBef>
                <a:spcPts val="600"/>
              </a:spcBef>
              <a:tabLst>
                <a:tab pos="165100" algn="l"/>
              </a:tabLst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Postretirement Survivor Pension</a:t>
            </a:r>
            <a:r>
              <a:t> </a:t>
            </a:r>
            <a:r>
              <a:t>66 2/3%</a:t>
            </a:r>
          </a:p>
          <a:p>
            <a:pPr>
              <a:spcBef>
                <a:spcPts val="600"/>
              </a:spcBef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Bridge Benefit 0.625%</a:t>
            </a:r>
          </a:p>
          <a:p>
            <a:pPr>
              <a:spcBef>
                <a:spcPts val="600"/>
              </a:spcBef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Early Retirement Subsidies Without Bridge Benefit, Rule of 82</a:t>
            </a:r>
          </a:p>
          <a:p>
            <a:pPr>
              <a:spcBef>
                <a:spcPts val="600"/>
              </a:spcBef>
              <a:defRPr sz="1100">
                <a:latin typeface="Arial"/>
                <a:ea typeface="Arial"/>
                <a:cs typeface="Arial"/>
                <a:sym typeface="Arial"/>
              </a:defRPr>
            </a:pPr>
            <a:r>
              <a:t>Basic Pension Benefit: FAE 3, accrual 1.5% below and 2% above YMPE</a:t>
            </a:r>
          </a:p>
        </p:txBody>
      </p:sp>
      <p:pic>
        <p:nvPicPr>
          <p:cNvPr id="302" name="Picture 29" descr="Picture 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186046" y="3653980"/>
            <a:ext cx="7258051" cy="2238376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TextBox 31"/>
          <p:cNvSpPr/>
          <p:nvPr/>
        </p:nvSpPr>
        <p:spPr>
          <a:xfrm>
            <a:off x="567891" y="6381550"/>
            <a:ext cx="3320715" cy="369333"/>
          </a:xfrm>
          <a:prstGeom prst="rect">
            <a:avLst/>
          </a:prstGeom>
          <a:solidFill>
            <a:srgbClr val="F6F7F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heme1">
  <a:themeElements>
    <a:clrScheme name="Theme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eme1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1">
  <a:themeElements>
    <a:clrScheme name="Theme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eme1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50B3B1F13653459E2803CC7793E01F" ma:contentTypeVersion="19" ma:contentTypeDescription="Create a new document." ma:contentTypeScope="" ma:versionID="1622a87d1359bf71d5904618709a12a1">
  <xsd:schema xmlns:xsd="http://www.w3.org/2001/XMLSchema" xmlns:xs="http://www.w3.org/2001/XMLSchema" xmlns:p="http://schemas.microsoft.com/office/2006/metadata/properties" xmlns:ns2="823abc5a-e2ce-4e54-a09f-ce58cf8c40c3" xmlns:ns3="e164216e-6460-4e3d-870b-b0d441bb8eab" targetNamespace="http://schemas.microsoft.com/office/2006/metadata/properties" ma:root="true" ma:fieldsID="d26a1867a454b5e1234b210fac2573ce" ns2:_="" ns3:_="">
    <xsd:import namespace="823abc5a-e2ce-4e54-a09f-ce58cf8c40c3"/>
    <xsd:import namespace="e164216e-6460-4e3d-870b-b0d441bb8e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3abc5a-e2ce-4e54-a09f-ce58cf8c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status" ma:index="20" nillable="true" ma:displayName="status" ma:description="has this been changed and uploaded to MRM?" ma:format="Dropdown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64216e-6460-4e3d-870b-b0d441bb8ea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823abc5a-e2ce-4e54-a09f-ce58cf8c40c3" xsi:nil="true"/>
  </documentManagement>
</p:properties>
</file>

<file path=customXml/itemProps1.xml><?xml version="1.0" encoding="utf-8"?>
<ds:datastoreItem xmlns:ds="http://schemas.openxmlformats.org/officeDocument/2006/customXml" ds:itemID="{70E19738-8887-45F6-B453-44359A1BD08F}"/>
</file>

<file path=customXml/itemProps2.xml><?xml version="1.0" encoding="utf-8"?>
<ds:datastoreItem xmlns:ds="http://schemas.openxmlformats.org/officeDocument/2006/customXml" ds:itemID="{A23CAF70-8378-4E94-A18B-7FBDCA3591DE}"/>
</file>

<file path=customXml/itemProps3.xml><?xml version="1.0" encoding="utf-8"?>
<ds:datastoreItem xmlns:ds="http://schemas.openxmlformats.org/officeDocument/2006/customXml" ds:itemID="{1EE51991-DEE0-4960-91D7-A73351FA0A36}"/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0x010100FD50B3B1F13653459E2803CC7793E01F</vt:lpwstr>
  </property>
</Properties>
</file>